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0" r:id="rId3"/>
    <p:sldId id="271" r:id="rId4"/>
    <p:sldId id="272" r:id="rId5"/>
    <p:sldId id="256" r:id="rId6"/>
    <p:sldId id="259" r:id="rId7"/>
    <p:sldId id="281" r:id="rId8"/>
    <p:sldId id="284" r:id="rId9"/>
    <p:sldId id="273" r:id="rId10"/>
    <p:sldId id="282" r:id="rId11"/>
    <p:sldId id="276" r:id="rId12"/>
    <p:sldId id="280" r:id="rId13"/>
    <p:sldId id="285" r:id="rId14"/>
    <p:sldId id="279" r:id="rId15"/>
    <p:sldId id="278" r:id="rId16"/>
    <p:sldId id="283" r:id="rId17"/>
    <p:sldId id="275" r:id="rId18"/>
    <p:sldId id="28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807"/>
    <a:srgbClr val="E708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A9810-194A-4D12-9DDB-FFAF0EFC2A0E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AEC0B-B727-478C-BDB6-CC60D6EA31B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9077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7DB8F-CD80-4432-A1D3-747370F904A7}" type="datetimeFigureOut">
              <a:rPr lang="it-IT" smtClean="0"/>
              <a:t>31/10/2024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4EB6F-5A8F-4AB2-940D-00158E4DFBB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706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0854"/>
            <a:ext cx="12192000" cy="69988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201"/>
            <a:ext cx="4239491" cy="726716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0" y="2946401"/>
            <a:ext cx="12192000" cy="1209963"/>
          </a:xfrm>
          <a:prstGeom prst="rect">
            <a:avLst/>
          </a:prstGeom>
          <a:solidFill>
            <a:srgbClr val="E70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333376" y="3247881"/>
            <a:ext cx="11563350" cy="607002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10156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25" y="221673"/>
            <a:ext cx="10848976" cy="6070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‹nº›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312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3872" y="77215"/>
            <a:ext cx="5604255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spc="-70" dirty="0"/>
              <a:t>‹nº›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77415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146" y="171069"/>
            <a:ext cx="10763707" cy="57404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35"/>
              </a:lnSpc>
            </a:pPr>
            <a:fld id="{81D60167-4931-47E6-BA6A-407CBD079E47}" type="slidenum">
              <a:rPr spc="-70" dirty="0"/>
              <a:t>‹nº›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325874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2930"/>
            <a:ext cx="9515476" cy="555070"/>
          </a:xfrm>
          <a:prstGeom prst="rect">
            <a:avLst/>
          </a:prstGeom>
        </p:spPr>
      </p:pic>
      <p:sp>
        <p:nvSpPr>
          <p:cNvPr id="3" name="Rettangolo 2"/>
          <p:cNvSpPr/>
          <p:nvPr userDrawn="1"/>
        </p:nvSpPr>
        <p:spPr>
          <a:xfrm>
            <a:off x="9515476" y="6302930"/>
            <a:ext cx="2676524" cy="555070"/>
          </a:xfrm>
          <a:prstGeom prst="rect">
            <a:avLst/>
          </a:prstGeom>
          <a:solidFill>
            <a:srgbClr val="E6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428268" y="6394450"/>
            <a:ext cx="5541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7601C78-AC7B-4F39-A941-6D3DC4655C95}" type="slidenum">
              <a:rPr lang="it-IT" smtClean="0"/>
              <a:pPr/>
              <a:t>‹nº›</a:t>
            </a:fld>
            <a:endParaRPr lang="it-IT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723901" y="203200"/>
            <a:ext cx="11468100" cy="635000"/>
          </a:xfrm>
          <a:prstGeom prst="rect">
            <a:avLst/>
          </a:prstGeom>
          <a:solidFill>
            <a:srgbClr val="E6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/>
          <p:cNvSpPr txBox="1">
            <a:spLocks/>
          </p:cNvSpPr>
          <p:nvPr userDrawn="1"/>
        </p:nvSpPr>
        <p:spPr>
          <a:xfrm>
            <a:off x="960580" y="203196"/>
            <a:ext cx="11231420" cy="7158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10" name="Rettangolo 9"/>
          <p:cNvSpPr/>
          <p:nvPr userDrawn="1"/>
        </p:nvSpPr>
        <p:spPr>
          <a:xfrm>
            <a:off x="0" y="203196"/>
            <a:ext cx="257175" cy="635004"/>
          </a:xfrm>
          <a:prstGeom prst="rect">
            <a:avLst/>
          </a:prstGeom>
          <a:solidFill>
            <a:srgbClr val="E6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533775" y="6394450"/>
            <a:ext cx="7543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9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btec.com.br/" TargetMode="External"/><Relationship Id="rId2" Type="http://schemas.openxmlformats.org/officeDocument/2006/relationships/hyperlink" Target="mailto:ciro@asbtec.com.b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CALDEIRAS DE ÓLEO TERMICO</a:t>
            </a:r>
          </a:p>
        </p:txBody>
      </p:sp>
    </p:spTree>
    <p:extLst>
      <p:ext uri="{BB962C8B-B14F-4D97-AF65-F5344CB8AC3E}">
        <p14:creationId xmlns:p14="http://schemas.microsoft.com/office/powerpoint/2010/main" val="131777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E93EB-E108-9793-FBAB-1E4208C0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46" y="245713"/>
            <a:ext cx="10763707" cy="574040"/>
          </a:xfrm>
        </p:spPr>
        <p:txBody>
          <a:bodyPr/>
          <a:lstStyle/>
          <a:p>
            <a:r>
              <a:rPr lang="es-ES" dirty="0"/>
              <a:t>CONTROLES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B4C41C-D71F-2A81-0C1C-7F1B7BE4BBA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441134-7A32-5580-F59F-4E1A8E975E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lang="es-ES" spc="-70" smtClean="0"/>
              <a:t>10</a:t>
            </a:fld>
            <a:endParaRPr lang="es-ES" spc="-70" dirty="0"/>
          </a:p>
        </p:txBody>
      </p:sp>
      <p:pic>
        <p:nvPicPr>
          <p:cNvPr id="1026" name="Immagine 5" descr="Descrizione: Immagine che contiene testo, orologio, monitor, montato&#10;&#10;Descrizione generata automaticamente">
            <a:extLst>
              <a:ext uri="{FF2B5EF4-FFF2-40B4-BE49-F238E27FC236}">
                <a16:creationId xmlns:a16="http://schemas.microsoft.com/office/drawing/2014/main" id="{76E66E85-59EB-8A86-08C6-73982A74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19" y="1942408"/>
            <a:ext cx="41179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3">
            <a:extLst>
              <a:ext uri="{FF2B5EF4-FFF2-40B4-BE49-F238E27FC236}">
                <a16:creationId xmlns:a16="http://schemas.microsoft.com/office/drawing/2014/main" id="{2295C8D6-47E7-635A-88A9-C5DDD629D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19" y="4314133"/>
            <a:ext cx="19526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magine 35">
            <a:extLst>
              <a:ext uri="{FF2B5EF4-FFF2-40B4-BE49-F238E27FC236}">
                <a16:creationId xmlns:a16="http://schemas.microsoft.com/office/drawing/2014/main" id="{635F1A17-C5B8-D2A0-9460-4D21C52E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425" y="3831988"/>
            <a:ext cx="2283200" cy="131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13" descr="Descrizione: 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3ED1D43B-07DE-9016-582C-FF9424E54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387" y="1240351"/>
            <a:ext cx="4117975" cy="303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866">
            <a:extLst>
              <a:ext uri="{FF2B5EF4-FFF2-40B4-BE49-F238E27FC236}">
                <a16:creationId xmlns:a16="http://schemas.microsoft.com/office/drawing/2014/main" id="{6935668F-B7E9-76FC-B80F-4A641F82D4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7883" y="3064717"/>
            <a:ext cx="1810385" cy="135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089">
            <a:extLst>
              <a:ext uri="{FF2B5EF4-FFF2-40B4-BE49-F238E27FC236}">
                <a16:creationId xmlns:a16="http://schemas.microsoft.com/office/drawing/2014/main" id="{96C94507-6D20-0853-CBBB-76CAD3D998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345" y="3742896"/>
            <a:ext cx="2152550" cy="1528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98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406" y="3200400"/>
            <a:ext cx="12192000" cy="57404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  <a:latin typeface="Century Gothic" pitchFamily="34" charset="0"/>
              </a:rPr>
              <a:t>ALGUMAS REFERÊNCIAS</a:t>
            </a:r>
            <a:br>
              <a:rPr lang="it-IT" dirty="0">
                <a:solidFill>
                  <a:schemeClr val="tx1"/>
                </a:solidFill>
                <a:latin typeface="Century Gothic" pitchFamily="34" charset="0"/>
              </a:rPr>
            </a:br>
            <a:endParaRPr lang="it-IT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3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lang="it-IT" spc="-70" smtClean="0"/>
              <a:t>12</a:t>
            </a:fld>
            <a:endParaRPr lang="it-IT" spc="-7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37591" y="259860"/>
            <a:ext cx="10763707" cy="498598"/>
          </a:xfrm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it-IT" kern="1200" dirty="0">
                <a:latin typeface="Century Gothic" pitchFamily="34" charset="0"/>
              </a:rPr>
              <a:t>INKA CROPS - PERÚ</a:t>
            </a:r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5469038" y="1000244"/>
            <a:ext cx="4766236" cy="474754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ANO: </a:t>
            </a:r>
            <a:r>
              <a:rPr lang="it-IT" sz="1800" dirty="0">
                <a:latin typeface="Calibri (Corpo)"/>
              </a:rPr>
              <a:t>2019 - 2021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r>
              <a:rPr lang="it-IT" sz="1800" b="1" dirty="0">
                <a:latin typeface="Calibri (Corpo)"/>
              </a:rPr>
              <a:t>DESTINO: </a:t>
            </a:r>
            <a:r>
              <a:rPr lang="it-IT" dirty="0">
                <a:latin typeface="Calibri (Corpo)"/>
              </a:rPr>
              <a:t>PERÚ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MODELO: </a:t>
            </a:r>
            <a:r>
              <a:rPr lang="it-IT" sz="1800" dirty="0">
                <a:latin typeface="Calibri (Corpo)"/>
              </a:rPr>
              <a:t>2 x</a:t>
            </a:r>
            <a:r>
              <a:rPr lang="it-IT" sz="1800" b="1" dirty="0">
                <a:latin typeface="Calibri (Corpo)"/>
              </a:rPr>
              <a:t> </a:t>
            </a:r>
            <a:r>
              <a:rPr lang="it-IT" sz="1800" dirty="0">
                <a:latin typeface="Calibri (Corpo)"/>
              </a:rPr>
              <a:t>OMV 3000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CAPACIDADE: </a:t>
            </a:r>
            <a:r>
              <a:rPr lang="it-IT" sz="1800" dirty="0">
                <a:latin typeface="Calibri (Corpo)"/>
              </a:rPr>
              <a:t>2 x </a:t>
            </a:r>
            <a:r>
              <a:rPr lang="it-IT" dirty="0">
                <a:latin typeface="Calibri (Corpo)"/>
              </a:rPr>
              <a:t>3.000.000 KCAL/H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b="1" dirty="0">
                <a:latin typeface="Calibri (Corpo)"/>
              </a:rPr>
              <a:t>COMBUSTIVEL: </a:t>
            </a:r>
            <a:r>
              <a:rPr lang="it-IT" dirty="0">
                <a:latin typeface="Calibri (Corpo)"/>
              </a:rPr>
              <a:t>GAS NATURAL</a:t>
            </a:r>
            <a:endParaRPr lang="it-IT" sz="1800" b="1" dirty="0">
              <a:latin typeface="Calibri (Corpo)"/>
            </a:endParaRPr>
          </a:p>
          <a:p>
            <a:pPr marL="0" indent="0">
              <a:buNone/>
            </a:pPr>
            <a:endParaRPr lang="it-IT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SETOR: </a:t>
            </a:r>
            <a:r>
              <a:rPr lang="it-IT" dirty="0">
                <a:latin typeface="Calibri (Corpo)"/>
              </a:rPr>
              <a:t>ALIMENTAR</a:t>
            </a:r>
            <a:endParaRPr lang="it-IT" sz="1800" b="1" dirty="0">
              <a:latin typeface="Calibri (Corpo)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098" y="1136123"/>
            <a:ext cx="4453359" cy="484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nka Crops S.A | PotatoPro">
            <a:extLst>
              <a:ext uri="{FF2B5EF4-FFF2-40B4-BE49-F238E27FC236}">
                <a16:creationId xmlns:a16="http://schemas.microsoft.com/office/drawing/2014/main" id="{C2E061D5-17E3-5F8D-2EA6-0A0CA55DE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650" y="4522440"/>
            <a:ext cx="2976561" cy="14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5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03AA-29DC-3AA5-5993-DE88070A4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6" y="262509"/>
            <a:ext cx="10763707" cy="574040"/>
          </a:xfrm>
        </p:spPr>
        <p:txBody>
          <a:bodyPr/>
          <a:lstStyle/>
          <a:p>
            <a:r>
              <a:rPr lang="es-ES" dirty="0"/>
              <a:t>SUTSA PRINT - MÉXICO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913D2-F37A-29BE-E3C9-841EC76BDF2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53DB-58A8-D452-B700-B81F7B3E914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lang="es-ES" spc="-70" smtClean="0"/>
              <a:t>13</a:t>
            </a:fld>
            <a:endParaRPr lang="es-ES" spc="-70" dirty="0"/>
          </a:p>
        </p:txBody>
      </p:sp>
      <p:pic>
        <p:nvPicPr>
          <p:cNvPr id="2050" name="Picture 2" descr="Nessuna descrizione alternativa per questa immagine">
            <a:extLst>
              <a:ext uri="{FF2B5EF4-FFF2-40B4-BE49-F238E27FC236}">
                <a16:creationId xmlns:a16="http://schemas.microsoft.com/office/drawing/2014/main" id="{00882B77-D23C-2BF0-7A18-4D9A3F56B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296" y="1140142"/>
            <a:ext cx="5045659" cy="45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7052FB8F-DC13-6031-7EDC-8B5A84EDECC6}"/>
              </a:ext>
            </a:extLst>
          </p:cNvPr>
          <p:cNvSpPr txBox="1">
            <a:spLocks/>
          </p:cNvSpPr>
          <p:nvPr/>
        </p:nvSpPr>
        <p:spPr>
          <a:xfrm>
            <a:off x="6096000" y="1140142"/>
            <a:ext cx="4766236" cy="474754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ANO: </a:t>
            </a:r>
            <a:r>
              <a:rPr lang="it-IT" sz="1800" dirty="0">
                <a:latin typeface="Calibri (Corpo)"/>
              </a:rPr>
              <a:t>2022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r>
              <a:rPr lang="it-IT" sz="1800" b="1" dirty="0">
                <a:latin typeface="Calibri (Corpo)"/>
              </a:rPr>
              <a:t>DESTINO: </a:t>
            </a:r>
            <a:r>
              <a:rPr lang="it-IT" dirty="0">
                <a:latin typeface="Calibri (Corpo)"/>
              </a:rPr>
              <a:t>MÉXICO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MODELO: </a:t>
            </a:r>
            <a:r>
              <a:rPr lang="it-IT" dirty="0">
                <a:latin typeface="Calibri (Corpo)"/>
              </a:rPr>
              <a:t>1</a:t>
            </a:r>
            <a:r>
              <a:rPr lang="it-IT" sz="1800" dirty="0">
                <a:latin typeface="Calibri (Corpo)"/>
              </a:rPr>
              <a:t> x</a:t>
            </a:r>
            <a:r>
              <a:rPr lang="it-IT" sz="1800" b="1" dirty="0">
                <a:latin typeface="Calibri (Corpo)"/>
              </a:rPr>
              <a:t> </a:t>
            </a:r>
            <a:r>
              <a:rPr lang="it-IT" sz="1800" dirty="0">
                <a:latin typeface="Calibri (Corpo)"/>
              </a:rPr>
              <a:t>OMV 3000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CAPACIDADE: </a:t>
            </a:r>
            <a:r>
              <a:rPr lang="it-IT" dirty="0">
                <a:latin typeface="Calibri (Corpo)"/>
              </a:rPr>
              <a:t>1</a:t>
            </a:r>
            <a:r>
              <a:rPr lang="it-IT" sz="1800" dirty="0">
                <a:latin typeface="Calibri (Corpo)"/>
              </a:rPr>
              <a:t> x </a:t>
            </a:r>
            <a:r>
              <a:rPr lang="it-IT" dirty="0">
                <a:latin typeface="Calibri (Corpo)"/>
              </a:rPr>
              <a:t>3.000.000 KCAL/H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b="1" dirty="0">
                <a:latin typeface="Calibri (Corpo)"/>
              </a:rPr>
              <a:t>COMBUSTIVEL: </a:t>
            </a:r>
            <a:r>
              <a:rPr lang="it-IT" dirty="0">
                <a:latin typeface="Calibri (Corpo)"/>
              </a:rPr>
              <a:t>GAS NATURAL</a:t>
            </a:r>
            <a:endParaRPr lang="it-IT" sz="1800" b="1" dirty="0">
              <a:latin typeface="Calibri (Corpo)"/>
            </a:endParaRPr>
          </a:p>
          <a:p>
            <a:pPr marL="0" indent="0">
              <a:buNone/>
            </a:pPr>
            <a:endParaRPr lang="it-IT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SETOR: </a:t>
            </a:r>
            <a:r>
              <a:rPr lang="it-IT" dirty="0">
                <a:latin typeface="Calibri (Corpo)"/>
              </a:rPr>
              <a:t>MATERIAIS PLÁSTICOS</a:t>
            </a:r>
            <a:endParaRPr lang="it-IT" sz="1800" b="1" dirty="0">
              <a:latin typeface="Calibri (Corpo)"/>
            </a:endParaRPr>
          </a:p>
        </p:txBody>
      </p:sp>
      <p:pic>
        <p:nvPicPr>
          <p:cNvPr id="2052" name="Picture 4" descr="Sutsa Print, Ecatepec – Fabricante de polietileno San Felipe de Jesús ...">
            <a:extLst>
              <a:ext uri="{FF2B5EF4-FFF2-40B4-BE49-F238E27FC236}">
                <a16:creationId xmlns:a16="http://schemas.microsoft.com/office/drawing/2014/main" id="{147C7C34-6E03-DA06-E87F-A67B49BF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890" y="4312181"/>
            <a:ext cx="1768158" cy="14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96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lang="it-IT" spc="-70" smtClean="0"/>
              <a:t>14</a:t>
            </a:fld>
            <a:endParaRPr lang="it-IT" spc="-70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37591" y="259860"/>
            <a:ext cx="10763707" cy="498598"/>
          </a:xfrm>
        </p:spPr>
        <p:txBody>
          <a:bodyPr wrap="square" lIns="0" tIns="0" rIns="0" bIns="0">
            <a:spAutoFit/>
          </a:bodyPr>
          <a:lstStyle/>
          <a:p>
            <a:r>
              <a:rPr lang="it-IT" kern="1200" dirty="0">
                <a:latin typeface="Century Gothic" pitchFamily="34" charset="0"/>
              </a:rPr>
              <a:t>ESBELT - ESPANHA</a:t>
            </a:r>
          </a:p>
        </p:txBody>
      </p:sp>
      <p:sp>
        <p:nvSpPr>
          <p:cNvPr id="6" name="Segnaposto contenuto 1"/>
          <p:cNvSpPr txBox="1">
            <a:spLocks/>
          </p:cNvSpPr>
          <p:nvPr/>
        </p:nvSpPr>
        <p:spPr>
          <a:xfrm>
            <a:off x="4833258" y="945452"/>
            <a:ext cx="4766236" cy="474754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ANO: </a:t>
            </a:r>
            <a:r>
              <a:rPr lang="it-IT" sz="1800" dirty="0">
                <a:latin typeface="Calibri (Corpo)"/>
              </a:rPr>
              <a:t>2021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r>
              <a:rPr lang="it-IT" sz="1800" b="1" dirty="0">
                <a:latin typeface="Calibri (Corpo)"/>
              </a:rPr>
              <a:t>DESTINO: </a:t>
            </a:r>
            <a:r>
              <a:rPr lang="it-IT" dirty="0">
                <a:latin typeface="Calibri (Corpo)"/>
              </a:rPr>
              <a:t>ESPANHA</a:t>
            </a:r>
          </a:p>
          <a:p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MODELO: </a:t>
            </a:r>
            <a:r>
              <a:rPr lang="it-IT" sz="1800" dirty="0">
                <a:latin typeface="Calibri (Corpo)"/>
              </a:rPr>
              <a:t>OMV 1500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CAPACIDADE: </a:t>
            </a:r>
            <a:r>
              <a:rPr lang="it-IT" dirty="0">
                <a:latin typeface="Calibri (Corpo)"/>
              </a:rPr>
              <a:t>1.500.000 KCAL/H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b="1" dirty="0">
                <a:latin typeface="Calibri (Corpo)"/>
              </a:rPr>
              <a:t>COMBUSTIVEL: </a:t>
            </a:r>
            <a:r>
              <a:rPr lang="it-IT" dirty="0">
                <a:latin typeface="Calibri (Corpo)"/>
              </a:rPr>
              <a:t>GAS NATURAL</a:t>
            </a:r>
            <a:endParaRPr lang="it-IT" sz="1800" b="1" dirty="0">
              <a:latin typeface="Calibri (Corpo)"/>
            </a:endParaRPr>
          </a:p>
          <a:p>
            <a:pPr marL="0" indent="0">
              <a:buNone/>
            </a:pPr>
            <a:endParaRPr lang="it-IT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SETOR: </a:t>
            </a:r>
            <a:r>
              <a:rPr lang="it-IT" dirty="0">
                <a:latin typeface="Calibri (Corpo)"/>
              </a:rPr>
              <a:t>GOMA - PLÁSTICO</a:t>
            </a:r>
            <a:endParaRPr lang="it-IT" sz="1800" b="1" dirty="0">
              <a:latin typeface="Calibri (Corpo)"/>
            </a:endParaRPr>
          </a:p>
        </p:txBody>
      </p:sp>
      <p:sp>
        <p:nvSpPr>
          <p:cNvPr id="7" name="AutoShape 2" descr="blob:https://web.whatsapp.com/0f87b4f4-73be-4b8b-9e04-10f56cc1d0d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94" y="945452"/>
            <a:ext cx="3856982" cy="514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sbelt">
            <a:extLst>
              <a:ext uri="{FF2B5EF4-FFF2-40B4-BE49-F238E27FC236}">
                <a16:creationId xmlns:a16="http://schemas.microsoft.com/office/drawing/2014/main" id="{027D9450-29A7-4502-223F-E08875E96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801" y="5324095"/>
            <a:ext cx="2617324" cy="10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0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146" y="267675"/>
            <a:ext cx="10763707" cy="498598"/>
          </a:xfrm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it-IT" kern="1200" dirty="0">
                <a:latin typeface="Century Gothic" pitchFamily="34" charset="0"/>
              </a:rPr>
              <a:t>PASTAS ROMERO - </a:t>
            </a:r>
            <a:r>
              <a:rPr lang="it-IT" dirty="0">
                <a:latin typeface="Century Gothic" pitchFamily="34" charset="0"/>
              </a:rPr>
              <a:t>ESPANHA</a:t>
            </a:r>
            <a:endParaRPr lang="it-IT" kern="1200" dirty="0">
              <a:latin typeface="Century Gothic" panose="020B0502020202020204" pitchFamily="34" charset="0"/>
            </a:endParaRPr>
          </a:p>
        </p:txBody>
      </p:sp>
      <p:sp>
        <p:nvSpPr>
          <p:cNvPr id="3" name="Segnaposto contenuto 1"/>
          <p:cNvSpPr txBox="1">
            <a:spLocks/>
          </p:cNvSpPr>
          <p:nvPr/>
        </p:nvSpPr>
        <p:spPr>
          <a:xfrm>
            <a:off x="6892364" y="1066800"/>
            <a:ext cx="4766236" cy="474754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ANO: </a:t>
            </a:r>
            <a:r>
              <a:rPr lang="it-IT" sz="1800" dirty="0">
                <a:latin typeface="Calibri (Corpo)"/>
              </a:rPr>
              <a:t>2017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r>
              <a:rPr lang="it-IT" sz="1800" b="1" dirty="0">
                <a:latin typeface="Calibri (Corpo)"/>
              </a:rPr>
              <a:t>DESTINO: </a:t>
            </a:r>
            <a:r>
              <a:rPr lang="it-IT" dirty="0">
                <a:latin typeface="Calibri (Corpo)"/>
              </a:rPr>
              <a:t>ESPAÑA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MODELO: </a:t>
            </a:r>
            <a:r>
              <a:rPr lang="it-IT" sz="1800" dirty="0">
                <a:latin typeface="Calibri (Corpo)"/>
              </a:rPr>
              <a:t>OMP 5000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CAPACIDADE: </a:t>
            </a:r>
            <a:r>
              <a:rPr lang="it-IT" dirty="0">
                <a:latin typeface="Calibri (Corpo)"/>
              </a:rPr>
              <a:t>5.000.000 KCAL/H</a:t>
            </a:r>
            <a:endParaRPr lang="it-IT" sz="1800" dirty="0">
              <a:latin typeface="Calibri (Corpo)"/>
            </a:endParaRPr>
          </a:p>
          <a:p>
            <a:pPr marL="0" indent="0">
              <a:buNone/>
            </a:pPr>
            <a:endParaRPr lang="it-IT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SETOR: </a:t>
            </a:r>
            <a:r>
              <a:rPr lang="it-IT" sz="1800" dirty="0">
                <a:latin typeface="Calibri (Corpo)"/>
              </a:rPr>
              <a:t>ALIMENTAR</a:t>
            </a:r>
            <a:endParaRPr lang="it-IT" sz="1800" b="1" dirty="0">
              <a:latin typeface="Calibri (Corpo)"/>
            </a:endParaRPr>
          </a:p>
        </p:txBody>
      </p:sp>
      <p:pic>
        <p:nvPicPr>
          <p:cNvPr id="4099" name="Picture 3" descr="C:\Users\gCostantino\AppData\Local\Microsoft\Windows\Temporary Internet Files\Content.Outlook\RQG919S4\20190408_155518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53" y="1071746"/>
            <a:ext cx="6619430" cy="496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pastas rom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8475" y="4953000"/>
            <a:ext cx="2143125" cy="11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68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8C71-48BE-6398-1CD6-C8F4637C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808" y="273707"/>
            <a:ext cx="10763707" cy="574040"/>
          </a:xfrm>
        </p:spPr>
        <p:txBody>
          <a:bodyPr/>
          <a:lstStyle/>
          <a:p>
            <a:r>
              <a:rPr lang="es-ES" dirty="0"/>
              <a:t>NORTHERN TEXTILES - HONDURAS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04F80C-6D9A-E8E5-D412-83D1CCF816B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B2741-6D5B-73C3-389A-F9B5684A22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lang="es-ES" spc="-70" smtClean="0"/>
              <a:t>16</a:t>
            </a:fld>
            <a:endParaRPr lang="es-ES" spc="-7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FE05AB-5C70-B424-4577-2BA54A45A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08" y="952847"/>
            <a:ext cx="4480842" cy="29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>
            <a:extLst>
              <a:ext uri="{FF2B5EF4-FFF2-40B4-BE49-F238E27FC236}">
                <a16:creationId xmlns:a16="http://schemas.microsoft.com/office/drawing/2014/main" id="{1F8B5D0A-E42A-6D4A-17CD-7052E980C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08" y="3943211"/>
            <a:ext cx="3150510" cy="21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BC5D552B-F035-7B44-0F9D-0C02D7ABF195}"/>
              </a:ext>
            </a:extLst>
          </p:cNvPr>
          <p:cNvSpPr txBox="1">
            <a:spLocks/>
          </p:cNvSpPr>
          <p:nvPr/>
        </p:nvSpPr>
        <p:spPr>
          <a:xfrm>
            <a:off x="5492772" y="952847"/>
            <a:ext cx="4766236" cy="474754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ANO: </a:t>
            </a:r>
            <a:r>
              <a:rPr lang="it-IT" sz="1800" dirty="0">
                <a:latin typeface="Calibri (Corpo)"/>
              </a:rPr>
              <a:t>2022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r>
              <a:rPr lang="it-IT" sz="1800" b="1" dirty="0">
                <a:latin typeface="Calibri (Corpo)"/>
              </a:rPr>
              <a:t>DESTINO: </a:t>
            </a:r>
            <a:r>
              <a:rPr lang="it-IT" dirty="0">
                <a:latin typeface="Calibri (Corpo)"/>
              </a:rPr>
              <a:t>HONDURAS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b="1" dirty="0">
                <a:latin typeface="Calibri (Corpo)"/>
              </a:rPr>
              <a:t>SUMINISTRO</a:t>
            </a:r>
            <a:r>
              <a:rPr lang="it-IT" sz="1800" b="1" dirty="0">
                <a:latin typeface="Calibri (Corpo)"/>
              </a:rPr>
              <a:t>: </a:t>
            </a:r>
            <a:r>
              <a:rPr lang="it-IT" sz="1800" dirty="0">
                <a:latin typeface="Calibri (Corpo)"/>
              </a:rPr>
              <a:t>2 x</a:t>
            </a:r>
            <a:r>
              <a:rPr lang="it-IT" sz="1800" b="1" dirty="0">
                <a:latin typeface="Calibri (Corpo)"/>
              </a:rPr>
              <a:t> </a:t>
            </a:r>
            <a:r>
              <a:rPr lang="it-IT" sz="1800" dirty="0">
                <a:latin typeface="Calibri (Corpo)"/>
              </a:rPr>
              <a:t>OMP 5000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CAPACIDADE: </a:t>
            </a:r>
            <a:r>
              <a:rPr lang="it-IT" dirty="0">
                <a:latin typeface="Calibri (Corpo)"/>
              </a:rPr>
              <a:t>2 x 5.000.000 KCAL/H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b="1" dirty="0">
                <a:latin typeface="Calibri (Corpo)"/>
              </a:rPr>
              <a:t>COMBUSTIVEL: </a:t>
            </a:r>
            <a:r>
              <a:rPr lang="it-IT" dirty="0">
                <a:latin typeface="Calibri (Corpo)"/>
              </a:rPr>
              <a:t>BUNKER + GLP</a:t>
            </a:r>
            <a:endParaRPr lang="it-IT" sz="1800" b="1" dirty="0">
              <a:latin typeface="Calibri (Corpo)"/>
            </a:endParaRPr>
          </a:p>
          <a:p>
            <a:pPr marL="0" indent="0">
              <a:buNone/>
            </a:pPr>
            <a:endParaRPr lang="it-IT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SETOR: </a:t>
            </a:r>
            <a:r>
              <a:rPr lang="it-IT" sz="1800" dirty="0">
                <a:latin typeface="Calibri (Corpo)"/>
              </a:rPr>
              <a:t>TÊXTIL</a:t>
            </a:r>
            <a:endParaRPr lang="it-IT" sz="1800" b="1" dirty="0">
              <a:latin typeface="Calibri (Corpo)"/>
            </a:endParaRPr>
          </a:p>
        </p:txBody>
      </p:sp>
      <p:pic>
        <p:nvPicPr>
          <p:cNvPr id="1029" name="Picture 5" descr="Reusable Wiping Cloths | NORTHERN TEXTILES INC.">
            <a:extLst>
              <a:ext uri="{FF2B5EF4-FFF2-40B4-BE49-F238E27FC236}">
                <a16:creationId xmlns:a16="http://schemas.microsoft.com/office/drawing/2014/main" id="{274DD31C-A4BC-B5D0-64CC-3543128A8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650" y="4825959"/>
            <a:ext cx="4393924" cy="12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6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714146" y="291120"/>
            <a:ext cx="10763707" cy="553998"/>
          </a:xfrm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it-IT" kern="1200" dirty="0">
                <a:latin typeface="Century Gothic" pitchFamily="34" charset="0"/>
              </a:rPr>
              <a:t>AMPEREX TECHNOLOGIES – CHINA</a:t>
            </a:r>
          </a:p>
        </p:txBody>
      </p:sp>
      <p:pic>
        <p:nvPicPr>
          <p:cNvPr id="4" name="Picture 2" descr="C:\Users\gCostantino\AppData\Local\Microsoft\Windows\Temporary Internet Files\Content.Outlook\RQG919S4\IMG_31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727" y="1112331"/>
            <a:ext cx="6226385" cy="502024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amperex technology lim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379976"/>
            <a:ext cx="16668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1"/>
          <p:cNvSpPr txBox="1">
            <a:spLocks/>
          </p:cNvSpPr>
          <p:nvPr/>
        </p:nvSpPr>
        <p:spPr>
          <a:xfrm>
            <a:off x="6629400" y="1130850"/>
            <a:ext cx="4766236" cy="474754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ANO: </a:t>
            </a:r>
            <a:r>
              <a:rPr lang="it-IT" sz="1800" dirty="0">
                <a:latin typeface="Calibri (Corpo)"/>
              </a:rPr>
              <a:t>2015 - 2017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r>
              <a:rPr lang="it-IT" sz="1800" b="1" dirty="0">
                <a:latin typeface="Calibri (Corpo)"/>
              </a:rPr>
              <a:t>DESTINO: </a:t>
            </a:r>
            <a:r>
              <a:rPr lang="it-IT" sz="1800" dirty="0">
                <a:latin typeface="Calibri (Corpo)"/>
              </a:rPr>
              <a:t>CHINA</a:t>
            </a:r>
            <a:endParaRPr lang="it-IT" dirty="0">
              <a:latin typeface="Calibri (Corpo)"/>
            </a:endParaRP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MODELO: </a:t>
            </a:r>
            <a:r>
              <a:rPr lang="it-IT" sz="1800" dirty="0">
                <a:latin typeface="Calibri (Corpo)"/>
              </a:rPr>
              <a:t>8 x OMP 5000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CAPACIDADE: </a:t>
            </a:r>
            <a:r>
              <a:rPr lang="it-IT" dirty="0">
                <a:latin typeface="Calibri (Corpo)"/>
              </a:rPr>
              <a:t>8 x 5.000.000 KCAL/H</a:t>
            </a:r>
          </a:p>
          <a:p>
            <a:pPr marL="0" indent="0">
              <a:buNone/>
            </a:pPr>
            <a:endParaRPr lang="it-IT" sz="1800" dirty="0">
              <a:latin typeface="Calibri (Corpo)"/>
            </a:endParaRPr>
          </a:p>
          <a:p>
            <a:pPr marL="0" indent="0">
              <a:buNone/>
            </a:pPr>
            <a:r>
              <a:rPr lang="it-IT" b="1" dirty="0">
                <a:latin typeface="Calibri (Corpo)"/>
              </a:rPr>
              <a:t>COMBUSTIVEL: </a:t>
            </a:r>
            <a:r>
              <a:rPr lang="it-IT" dirty="0">
                <a:latin typeface="Calibri (Corpo)"/>
              </a:rPr>
              <a:t>GAS NATURAL</a:t>
            </a:r>
            <a:endParaRPr lang="it-IT" sz="1800" dirty="0">
              <a:latin typeface="Calibri (Corpo)"/>
            </a:endParaRPr>
          </a:p>
          <a:p>
            <a:pPr marL="0" indent="0">
              <a:buNone/>
            </a:pPr>
            <a:endParaRPr lang="it-IT" dirty="0">
              <a:latin typeface="Calibri (Corpo)"/>
            </a:endParaRPr>
          </a:p>
          <a:p>
            <a:pPr marL="0" indent="0">
              <a:buNone/>
            </a:pPr>
            <a:r>
              <a:rPr lang="it-IT" sz="1800" b="1" dirty="0">
                <a:latin typeface="Calibri (Corpo)"/>
              </a:rPr>
              <a:t>SETOR: </a:t>
            </a:r>
            <a:r>
              <a:rPr lang="it-IT" dirty="0">
                <a:latin typeface="Calibri (Corpo)"/>
              </a:rPr>
              <a:t>BATERIAS</a:t>
            </a:r>
            <a:endParaRPr lang="it-IT" sz="1800" b="1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422410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1DE36-AA7B-9DC7-63CF-98816EFA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46" y="277091"/>
            <a:ext cx="10763707" cy="468018"/>
          </a:xfrm>
        </p:spPr>
        <p:txBody>
          <a:bodyPr/>
          <a:lstStyle/>
          <a:p>
            <a:pPr algn="ctr"/>
            <a:r>
              <a:rPr lang="pt-BR" dirty="0"/>
              <a:t>REPRESENTANTE COMERCIAL NO BRASIL: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E0A9B6-E963-F58B-71BF-D5B32AA229E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194589-D827-8C23-89B8-BC96883A257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lang="pt-BR" spc="-70" smtClean="0"/>
              <a:t>18</a:t>
            </a:fld>
            <a:endParaRPr lang="pt-BR" spc="-7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11E7D8B-5BB8-35C4-47B1-FDAC92D08957}"/>
              </a:ext>
            </a:extLst>
          </p:cNvPr>
          <p:cNvSpPr txBox="1"/>
          <p:nvPr/>
        </p:nvSpPr>
        <p:spPr>
          <a:xfrm>
            <a:off x="3048000" y="2627782"/>
            <a:ext cx="6096000" cy="2372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REPRESENTANTE TÉCNICO E COMERCIAL NO BRASIL: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b="1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Ciro Brescancini – (11) 9 7160 6648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u="sng" kern="1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ciro@asbtec.com.br</a:t>
            </a:r>
            <a:r>
              <a:rPr lang="pt-BR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t-BR" sz="1800" b="1" u="sng" kern="1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www.asbtec.com.br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B30C792-97D4-A312-D5F6-18443D856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448" y="3094760"/>
            <a:ext cx="2941367" cy="1054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40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650" y="2286000"/>
            <a:ext cx="8286750" cy="369557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spc="-70" dirty="0"/>
              <a:t>2</a:t>
            </a:fld>
            <a:endParaRPr spc="-7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228600"/>
            <a:ext cx="857643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spc="-155" dirty="0">
                <a:solidFill>
                  <a:srgbClr val="FFFFFF"/>
                </a:solidFill>
                <a:latin typeface="Century Gothic" panose="020B0502020202020204" pitchFamily="34" charset="0"/>
                <a:cs typeface="Trebuchet MS"/>
              </a:rPr>
              <a:t>O GRUPO CANNON</a:t>
            </a:r>
            <a:endParaRPr sz="3600" dirty="0">
              <a:latin typeface="Century Gothic" panose="020B0502020202020204" pitchFamily="34" charset="0"/>
              <a:cs typeface="Trebuchet MS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914400" y="1231968"/>
            <a:ext cx="10602721" cy="97783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A 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CANNON</a:t>
            </a:r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É UM GRUPO ITALIANO QUE OPERA GLOBALMENTE EM TECNOLOGIAS PARA PROCESSAMENTO DE PLÁSTICO, ENERGIA, ÁGUA, MOLDES DE ALUMÍNIO,  E CONTROLES ELETRÔNICOS INDUSTRIAIS.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6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1059" y="1143000"/>
            <a:ext cx="5628132" cy="224320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829" y="1143000"/>
            <a:ext cx="5628640" cy="223469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829" y="3810000"/>
            <a:ext cx="5628640" cy="223469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7441565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CANNON BONO ENERGIA, HOJE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35"/>
              </a:lnSpc>
            </a:pPr>
            <a:fld id="{81D60167-4931-47E6-BA6A-407CBD079E47}" type="slidenum">
              <a:rPr spc="-70" dirty="0"/>
              <a:t>3</a:t>
            </a:fld>
            <a:endParaRPr spc="-70" dirty="0"/>
          </a:p>
        </p:txBody>
      </p:sp>
      <p:sp>
        <p:nvSpPr>
          <p:cNvPr id="10" name="object 5"/>
          <p:cNvSpPr/>
          <p:nvPr/>
        </p:nvSpPr>
        <p:spPr>
          <a:xfrm>
            <a:off x="6441059" y="3810000"/>
            <a:ext cx="5628132" cy="223227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11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 noGrp="1"/>
          </p:cNvSpPr>
          <p:nvPr>
            <p:ph type="title"/>
          </p:nvPr>
        </p:nvSpPr>
        <p:spPr>
          <a:xfrm>
            <a:off x="762000" y="275255"/>
            <a:ext cx="7441565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AQUECEDORES BONO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4" name="Picture 2" descr="\\192.168.10.25\be\SALES\Marketing\Foto\OMV\2017_Total(Chile)_OMV1500\P10104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296678"/>
            <a:ext cx="3143921" cy="309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D65E34A3-3963-44EC-80F6-BA154FD4F4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734" y="1296678"/>
            <a:ext cx="4121587" cy="309119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3414" y="1296678"/>
            <a:ext cx="3701143" cy="309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contenuto 1"/>
          <p:cNvSpPr txBox="1">
            <a:spLocks/>
          </p:cNvSpPr>
          <p:nvPr/>
        </p:nvSpPr>
        <p:spPr>
          <a:xfrm>
            <a:off x="381000" y="4572000"/>
            <a:ext cx="3067721" cy="1295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Calibri (Corpo)"/>
              </a:rPr>
              <a:t>OMV: COIL</a:t>
            </a:r>
            <a:endParaRPr lang="it-IT" sz="1600" dirty="0">
              <a:latin typeface="Calibri (Corpo)"/>
            </a:endParaRPr>
          </a:p>
          <a:p>
            <a:pPr marL="0" indent="0">
              <a:buNone/>
            </a:pPr>
            <a:r>
              <a:rPr lang="it-IT" sz="1600" dirty="0">
                <a:latin typeface="Calibri (Corpo)"/>
              </a:rPr>
              <a:t>200.000 – 5.000.000 KCAL/H</a:t>
            </a:r>
          </a:p>
          <a:p>
            <a:pPr marL="0" indent="0">
              <a:buNone/>
            </a:pPr>
            <a:r>
              <a:rPr lang="it-IT" sz="1600" dirty="0">
                <a:latin typeface="Calibri (Corpo)"/>
              </a:rPr>
              <a:t>1 – 20 MMBTU/H</a:t>
            </a:r>
          </a:p>
          <a:p>
            <a:pPr marL="0" indent="0">
              <a:buNone/>
            </a:pPr>
            <a:r>
              <a:rPr lang="it-IT" sz="1600" dirty="0">
                <a:latin typeface="Calibri (Corpo)"/>
              </a:rPr>
              <a:t>ATÉ 400°C</a:t>
            </a:r>
          </a:p>
        </p:txBody>
      </p:sp>
      <p:sp>
        <p:nvSpPr>
          <p:cNvPr id="8" name="Segnaposto contenuto 1"/>
          <p:cNvSpPr txBox="1">
            <a:spLocks/>
          </p:cNvSpPr>
          <p:nvPr/>
        </p:nvSpPr>
        <p:spPr>
          <a:xfrm>
            <a:off x="3733800" y="4572000"/>
            <a:ext cx="3468570" cy="1295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Calibri (Corpo)"/>
              </a:rPr>
              <a:t>OMP: MULTI-TUBULAR</a:t>
            </a:r>
            <a:endParaRPr lang="it-IT" sz="1600" dirty="0">
              <a:latin typeface="Calibri (Corpo)"/>
            </a:endParaRPr>
          </a:p>
          <a:p>
            <a:pPr marL="0" indent="0">
              <a:buNone/>
            </a:pPr>
            <a:r>
              <a:rPr lang="it-IT" sz="1600" dirty="0">
                <a:latin typeface="Calibri (Corpo)"/>
              </a:rPr>
              <a:t>3.000.000 – 15.000.000 KCAL/H</a:t>
            </a:r>
          </a:p>
          <a:p>
            <a:pPr marL="0" indent="0">
              <a:buNone/>
            </a:pPr>
            <a:r>
              <a:rPr lang="it-IT" sz="1600" dirty="0">
                <a:latin typeface="Calibri (Corpo)"/>
              </a:rPr>
              <a:t>12 – 60 MMBTU/H</a:t>
            </a:r>
          </a:p>
          <a:p>
            <a:pPr marL="0" indent="0">
              <a:buNone/>
            </a:pPr>
            <a:r>
              <a:rPr lang="it-IT" sz="1600" dirty="0">
                <a:latin typeface="Calibri (Corpo)"/>
              </a:rPr>
              <a:t>ATÉ 400°C</a:t>
            </a:r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8077200" y="4572000"/>
            <a:ext cx="3468570" cy="12954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b="1" dirty="0">
                <a:latin typeface="Calibri (Corpo)"/>
              </a:rPr>
              <a:t>HTH: MULTI-TUBULAR</a:t>
            </a:r>
            <a:endParaRPr lang="it-IT" sz="1600" dirty="0">
              <a:latin typeface="Calibri (Corpo)"/>
            </a:endParaRPr>
          </a:p>
          <a:p>
            <a:pPr marL="0" indent="0">
              <a:buNone/>
            </a:pPr>
            <a:r>
              <a:rPr lang="it-IT" sz="1600" dirty="0">
                <a:latin typeface="Calibri (Corpo)"/>
              </a:rPr>
              <a:t>ATÉ 30.000.000 KCAL/H</a:t>
            </a:r>
          </a:p>
          <a:p>
            <a:pPr marL="0" indent="0">
              <a:buNone/>
            </a:pPr>
            <a:r>
              <a:rPr lang="it-IT" sz="1600" dirty="0">
                <a:latin typeface="Calibri (Corpo)"/>
              </a:rPr>
              <a:t>ATÉ 120 MMBTU/H</a:t>
            </a:r>
          </a:p>
          <a:p>
            <a:pPr marL="0" indent="0">
              <a:buNone/>
            </a:pPr>
            <a:r>
              <a:rPr lang="it-IT" sz="1600" dirty="0">
                <a:latin typeface="Calibri (Corpo)"/>
              </a:rPr>
              <a:t>ATÉ 400°C</a:t>
            </a:r>
          </a:p>
        </p:txBody>
      </p:sp>
    </p:spTree>
    <p:extLst>
      <p:ext uri="{BB962C8B-B14F-4D97-AF65-F5344CB8AC3E}">
        <p14:creationId xmlns:p14="http://schemas.microsoft.com/office/powerpoint/2010/main" val="268790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221673"/>
            <a:ext cx="10848976" cy="607002"/>
          </a:xfrm>
        </p:spPr>
        <p:txBody>
          <a:bodyPr>
            <a:normAutofit/>
          </a:bodyPr>
          <a:lstStyle/>
          <a:p>
            <a:r>
              <a:rPr lang="it-IT" dirty="0"/>
              <a:t>AQUECEDORES OMV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t>5</a:t>
            </a:fld>
            <a:endParaRPr lang="it-IT"/>
          </a:p>
        </p:txBody>
      </p:sp>
      <p:pic>
        <p:nvPicPr>
          <p:cNvPr id="8" name="Picture 4" descr="DSC_7424_O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9465" y="1391013"/>
            <a:ext cx="6320276" cy="39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contenuto 1"/>
          <p:cNvSpPr>
            <a:spLocks noGrp="1"/>
          </p:cNvSpPr>
          <p:nvPr/>
        </p:nvSpPr>
        <p:spPr>
          <a:xfrm>
            <a:off x="728463" y="1005003"/>
            <a:ext cx="4913596" cy="5087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u="sng" dirty="0">
                <a:latin typeface="Calibri (Corpo)"/>
              </a:rPr>
              <a:t>TIPO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AQUECEDOR DE SERPENTINA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it-IT" sz="1400" b="1" u="sng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u="sng" dirty="0">
                <a:latin typeface="Calibri (Corpo)"/>
              </a:rPr>
              <a:t>CAPACIDADE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OMV 200 – 300 </a:t>
            </a:r>
            <a:r>
              <a:rPr lang="it-IT" sz="1400" dirty="0">
                <a:latin typeface="Calibri (Corpo)"/>
              </a:rPr>
              <a:t>(200.000 – 300.000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OMV 400 – 600 </a:t>
            </a:r>
            <a:r>
              <a:rPr lang="it-IT" sz="1400" dirty="0">
                <a:latin typeface="Calibri (Corpo)"/>
              </a:rPr>
              <a:t>(400.000 – 600.000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OMV 800 – 1000 </a:t>
            </a:r>
            <a:r>
              <a:rPr lang="it-IT" sz="1400" dirty="0">
                <a:latin typeface="Calibri (Corpo)"/>
              </a:rPr>
              <a:t>(800.000 – 1.000.000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OMV 1250 – 1500 </a:t>
            </a:r>
            <a:r>
              <a:rPr lang="it-IT" sz="1400" dirty="0">
                <a:latin typeface="Calibri (Corpo)"/>
              </a:rPr>
              <a:t>(1.250.000 – 1.500.000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OMV 2000 </a:t>
            </a:r>
            <a:r>
              <a:rPr lang="it-IT" sz="1400" dirty="0">
                <a:latin typeface="Calibri (Corpo)"/>
              </a:rPr>
              <a:t>(2.000.000 KCAL/H)</a:t>
            </a:r>
            <a:endParaRPr lang="it-IT" sz="1400" b="1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OMV 2500 </a:t>
            </a:r>
            <a:r>
              <a:rPr lang="it-IT" sz="1400" dirty="0">
                <a:latin typeface="Calibri (Corpo)"/>
              </a:rPr>
              <a:t>(2.500.000 KCAL/H)</a:t>
            </a:r>
            <a:endParaRPr lang="it-IT" sz="1400" b="1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OMV 3000 </a:t>
            </a:r>
            <a:r>
              <a:rPr lang="it-IT" sz="1400" dirty="0">
                <a:latin typeface="Calibri (Corpo)"/>
              </a:rPr>
              <a:t>(3.000.000 KCAL/H)</a:t>
            </a:r>
            <a:endParaRPr lang="it-IT" sz="1400" b="1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OMV 4000 </a:t>
            </a:r>
            <a:r>
              <a:rPr lang="it-IT" sz="1400" dirty="0">
                <a:latin typeface="Calibri (Corpo)"/>
              </a:rPr>
              <a:t>(4.000.000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OMV 5000 </a:t>
            </a:r>
            <a:r>
              <a:rPr lang="it-IT" sz="1400" dirty="0">
                <a:latin typeface="Calibri (Corpo)"/>
              </a:rPr>
              <a:t>(5.000.000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it-IT" sz="1400" b="1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u="sng" dirty="0">
                <a:latin typeface="Calibri (Corpo)"/>
              </a:rPr>
              <a:t>TEMPERATURAS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400" dirty="0">
                <a:cs typeface="Arial" panose="020B0604020202020204" pitchFamily="34" charset="0"/>
              </a:rPr>
              <a:t>PROJETO</a:t>
            </a:r>
            <a:r>
              <a:rPr lang="it-IT" sz="1400" dirty="0"/>
              <a:t> </a:t>
            </a:r>
            <a:r>
              <a:rPr lang="it-IT" sz="1400" dirty="0">
                <a:latin typeface="Calibri (Corpo)"/>
              </a:rPr>
              <a:t>A 350°C (NORMAL)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400" dirty="0">
                <a:cs typeface="Arial" panose="020B0604020202020204" pitchFamily="34" charset="0"/>
              </a:rPr>
              <a:t>PROJETO</a:t>
            </a:r>
            <a:r>
              <a:rPr lang="it-IT" sz="1400" dirty="0">
                <a:latin typeface="Calibri (Corpo)"/>
              </a:rPr>
              <a:t>A 400°C (ESPECIAL)</a:t>
            </a:r>
          </a:p>
        </p:txBody>
      </p:sp>
    </p:spTree>
    <p:extLst>
      <p:ext uri="{BB962C8B-B14F-4D97-AF65-F5344CB8AC3E}">
        <p14:creationId xmlns:p14="http://schemas.microsoft.com/office/powerpoint/2010/main" val="386558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2950" y="221673"/>
            <a:ext cx="10848976" cy="607002"/>
          </a:xfrm>
        </p:spPr>
        <p:txBody>
          <a:bodyPr/>
          <a:lstStyle/>
          <a:p>
            <a:r>
              <a:rPr lang="it-IT" dirty="0"/>
              <a:t>CARACTERÍSTICAS OMV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1026" name="Picture 2" descr="\\netrodc1.bnetro.local\Jobs\INDBN\2018\2318 03087 - OMV1000 (PH)\Foto\BN\20190508_1840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086" y="1187531"/>
            <a:ext cx="5793835" cy="448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egnaposto contenuto 1"/>
          <p:cNvSpPr>
            <a:spLocks noGrp="1"/>
          </p:cNvSpPr>
          <p:nvPr/>
        </p:nvSpPr>
        <p:spPr>
          <a:xfrm>
            <a:off x="639117" y="1148516"/>
            <a:ext cx="5456883" cy="46729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AQUECEDORES DE SERPENTINA.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PROJETO: ASME SEÇÃO VIII, DIV. 1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TRÊS PASSAGENS DE VAPOR REAL.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FLUXO DE ÓLEO EM  </a:t>
            </a:r>
            <a:r>
              <a:rPr lang="pt-BR" sz="1400" dirty="0" err="1">
                <a:cs typeface="Arial" panose="020B0604020202020204" pitchFamily="34" charset="0"/>
              </a:rPr>
              <a:t>CONTíNUO</a:t>
            </a:r>
            <a:r>
              <a:rPr lang="pt-BR" sz="1400" dirty="0">
                <a:cs typeface="Arial" panose="020B0604020202020204" pitchFamily="34" charset="0"/>
              </a:rPr>
              <a:t> E, SEM COLETORES, ATÉ OMV 1000.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FLUXO DE ÓLEO EM PARALELO, COM COLETORES, A PARTIR DE OMV1250 (QUEDA DE PRESSÃO MUITO BAIXA).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CARGA VOLUMÉTRICA BAIXA: ~ 1.000 kW/m3.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GRANDE ÁREA DE AQUECIMENTO.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pt-BR" sz="1400" dirty="0">
                <a:cs typeface="Arial" panose="020B0604020202020204" pitchFamily="34" charset="0"/>
              </a:rPr>
              <a:t>ALTA VELOCIDADE DO ÓLEO NOS TUBOS, PARA MINIMIZAR O DELTA ENTRE O “FILM” E O “BULK”.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pt-BR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1AF0C-ADBA-E1B6-A8C2-60CE299F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68" y="212343"/>
            <a:ext cx="10848976" cy="607002"/>
          </a:xfrm>
        </p:spPr>
        <p:txBody>
          <a:bodyPr/>
          <a:lstStyle/>
          <a:p>
            <a:r>
              <a:rPr lang="es-ES" dirty="0"/>
              <a:t>OPÇÕES DE ALTA EFICIÊNCIA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4CABF2-D03A-247E-1C37-4F1FC1B641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046270-E351-5DB3-7F3E-BD7C2B92B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B95C39E-1FA7-7A11-18F6-84C4E6FA2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3981" y="1533458"/>
            <a:ext cx="3098206" cy="400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151D63-E0A9-E2B9-472B-6DF8D52A4B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72" y="1117901"/>
            <a:ext cx="3098206" cy="42489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D551B5-CA49-E516-C7BE-D9CAE6515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393" y="2301917"/>
            <a:ext cx="2445221" cy="18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9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C5C5-D8CD-7B14-2F23-573C12DE0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21673"/>
            <a:ext cx="10848976" cy="607002"/>
          </a:xfrm>
        </p:spPr>
        <p:txBody>
          <a:bodyPr/>
          <a:lstStyle/>
          <a:p>
            <a:r>
              <a:rPr lang="es-ES" dirty="0"/>
              <a:t>AQUECEDORES OMP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FC981F-DB56-65C9-04D5-A5EFE7F91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02F40-8376-9D52-4B3B-79BA709A06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01C78-AC7B-4F39-A941-6D3DC4655C95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Segnaposto contenuto 1">
            <a:extLst>
              <a:ext uri="{FF2B5EF4-FFF2-40B4-BE49-F238E27FC236}">
                <a16:creationId xmlns:a16="http://schemas.microsoft.com/office/drawing/2014/main" id="{6B0863D8-398E-0A90-A1C3-2AF0A3163DAD}"/>
              </a:ext>
            </a:extLst>
          </p:cNvPr>
          <p:cNvSpPr>
            <a:spLocks noGrp="1"/>
          </p:cNvSpPr>
          <p:nvPr/>
        </p:nvSpPr>
        <p:spPr>
          <a:xfrm>
            <a:off x="743284" y="986329"/>
            <a:ext cx="4237321" cy="4605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u="sng" dirty="0">
                <a:latin typeface="Calibri (Corpo)"/>
              </a:rPr>
              <a:t>TIPO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AQUECEDOR MULTI-TUBULAR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it-IT" sz="1400" b="1" u="sng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u="sng" dirty="0">
                <a:latin typeface="Calibri (Corpo)"/>
              </a:rPr>
              <a:t>CAPACIDADE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OMP 3000 </a:t>
            </a:r>
            <a:r>
              <a:rPr lang="it-IT" sz="1400" dirty="0">
                <a:latin typeface="Calibri (Corpo)"/>
              </a:rPr>
              <a:t>(3.000.000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OMP 4000 </a:t>
            </a:r>
            <a:r>
              <a:rPr lang="it-IT" sz="1400" dirty="0">
                <a:latin typeface="Calibri (Corpo)"/>
              </a:rPr>
              <a:t>(4.000.000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OMP 5000 </a:t>
            </a:r>
            <a:r>
              <a:rPr lang="it-IT" sz="1400" dirty="0">
                <a:latin typeface="Calibri (Corpo)"/>
              </a:rPr>
              <a:t>(5.000.000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OMP 6000 </a:t>
            </a:r>
            <a:r>
              <a:rPr lang="it-IT" sz="1400" dirty="0">
                <a:latin typeface="Calibri (Corpo)"/>
              </a:rPr>
              <a:t>(6.000.000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OMP 8000 </a:t>
            </a:r>
            <a:r>
              <a:rPr lang="it-IT" sz="1400" dirty="0">
                <a:latin typeface="Calibri (Corpo)"/>
              </a:rPr>
              <a:t>(8.000.000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OMP 10000 </a:t>
            </a:r>
            <a:r>
              <a:rPr lang="it-IT" sz="1400" dirty="0">
                <a:latin typeface="Calibri (Corpo)"/>
              </a:rPr>
              <a:t>(10.000.000 KCAL/H)</a:t>
            </a:r>
            <a:endParaRPr lang="it-IT" sz="1400" b="1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OMP 12500 </a:t>
            </a:r>
            <a:r>
              <a:rPr lang="it-IT" sz="1400" dirty="0">
                <a:latin typeface="Calibri (Corpo)"/>
              </a:rPr>
              <a:t>(12.500.000 KCAL/H)</a:t>
            </a:r>
            <a:endParaRPr lang="it-IT" sz="1400" b="1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latin typeface="Calibri (Corpo)"/>
              </a:rPr>
              <a:t>OMP 15000 </a:t>
            </a:r>
            <a:r>
              <a:rPr lang="it-IT" sz="1400" dirty="0">
                <a:latin typeface="Calibri (Corpo)"/>
              </a:rPr>
              <a:t>(15.000.000 KCAL/H)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it-IT" sz="1400" b="1" dirty="0">
              <a:latin typeface="Calibri (Corpo)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u="sng" dirty="0">
                <a:latin typeface="Calibri (Corpo)"/>
              </a:rPr>
              <a:t>TEMPERATURAS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400" dirty="0">
                <a:cs typeface="Arial" panose="020B0604020202020204" pitchFamily="34" charset="0"/>
              </a:rPr>
              <a:t>PROJETO</a:t>
            </a:r>
            <a:r>
              <a:rPr lang="it-IT" sz="1400" dirty="0"/>
              <a:t> </a:t>
            </a:r>
            <a:r>
              <a:rPr lang="it-IT" sz="1400" dirty="0">
                <a:latin typeface="Calibri (Corpo)"/>
              </a:rPr>
              <a:t>A 350°C (NORMAL)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sz="1400" dirty="0">
                <a:cs typeface="Arial" panose="020B0604020202020204" pitchFamily="34" charset="0"/>
              </a:rPr>
              <a:t>PROJETO </a:t>
            </a:r>
            <a:r>
              <a:rPr lang="it-IT" sz="1400" dirty="0">
                <a:latin typeface="Calibri (Corpo)"/>
              </a:rPr>
              <a:t>A 400°C (ESPECIAL)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9757CD-9F27-9A29-554E-9134DEEBD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3502" y="986329"/>
            <a:ext cx="6336999" cy="51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2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7441565" cy="5668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CALDERAS MULTI-TUBULARES	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97" y="1371600"/>
            <a:ext cx="6913203" cy="422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gnaposto contenuto 1"/>
          <p:cNvSpPr txBox="1">
            <a:spLocks/>
          </p:cNvSpPr>
          <p:nvPr/>
        </p:nvSpPr>
        <p:spPr>
          <a:xfrm>
            <a:off x="7239000" y="1295400"/>
            <a:ext cx="5105400" cy="44958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latin typeface="Calibri (Corpo)"/>
              </a:rPr>
              <a:t>UNIDADE PACKAGE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libri (Corpo)"/>
              </a:rPr>
              <a:t>MENOS TRABALHO DE MONTAGEM.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libri (Corpo)"/>
              </a:rPr>
              <a:t>MENOR ESPAÇO OCUPADO EM PLANTA.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libri (Corpo)"/>
            </a:endParaRPr>
          </a:p>
          <a:p>
            <a:r>
              <a:rPr lang="it-IT" sz="1600" b="1" dirty="0">
                <a:latin typeface="Calibri (Corpo)"/>
              </a:rPr>
              <a:t>ALTA EFICIÊNCIA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libri (Corpo)"/>
              </a:rPr>
              <a:t>ZONA RADIANTE SEM REFRATÁRIO.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libri (Corpo)"/>
              </a:rPr>
              <a:t>ZONA CONVECTIVA EM FLUXO CRUZADO.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libri (Corpo)"/>
              </a:rPr>
              <a:t>AQUECEDOR DE AR INTEGRADO.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libri (Corpo)"/>
              </a:rPr>
              <a:t>POSSÍVEIS RECUPERADORES ADICIONAIS.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libri (Corpo)"/>
            </a:endParaRPr>
          </a:p>
          <a:p>
            <a:r>
              <a:rPr lang="it-IT" sz="1600" b="1" dirty="0">
                <a:latin typeface="Calibri (Corpo)"/>
              </a:rPr>
              <a:t>FÁCIL MANUTENÇÃO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latin typeface="Calibri (Corpo)"/>
              </a:rPr>
              <a:t>ACESSO RÁPIDO ÀS PEÇAS SOB PRESSÃO.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latin typeface="Calibri (Corpo)"/>
              </a:rPr>
              <a:t>AUSÊNCIA DE PAREDES REFRATÁRIAS.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libri (Corpo)"/>
            </a:endParaRPr>
          </a:p>
          <a:p>
            <a:r>
              <a:rPr lang="it-IT" sz="1600" b="1" dirty="0">
                <a:latin typeface="Calibri (Corpo)"/>
              </a:rPr>
              <a:t>PRESERVAÇÃO DE ÓLEO TÉRMICO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latin typeface="Calibri (Corpo)"/>
              </a:rPr>
              <a:t>AUSÊNCIA DE PAREDES FRACTÁRIAS.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latin typeface="Calibri (Corpo)"/>
              </a:rPr>
              <a:t>FLUXO CRUZADO DE ÓLEO-VAPOR.</a:t>
            </a:r>
            <a:endParaRPr lang="it-IT" sz="1600" dirty="0">
              <a:latin typeface="Calibri (Corpo)"/>
            </a:endParaRPr>
          </a:p>
        </p:txBody>
      </p:sp>
    </p:spTree>
    <p:extLst>
      <p:ext uri="{BB962C8B-B14F-4D97-AF65-F5344CB8AC3E}">
        <p14:creationId xmlns:p14="http://schemas.microsoft.com/office/powerpoint/2010/main" val="3116491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691</Words>
  <Application>Microsoft Office PowerPoint</Application>
  <PresentationFormat>Widescreen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(Corpo)</vt:lpstr>
      <vt:lpstr>Calibri Light</vt:lpstr>
      <vt:lpstr>Century Gothic</vt:lpstr>
      <vt:lpstr>Trebuchet MS</vt:lpstr>
      <vt:lpstr>Tema di Office</vt:lpstr>
      <vt:lpstr>CALDEIRAS DE ÓLEO TERMICO</vt:lpstr>
      <vt:lpstr>Apresentação do PowerPoint</vt:lpstr>
      <vt:lpstr>CANNON BONO ENERGIA, HOJE</vt:lpstr>
      <vt:lpstr>AQUECEDORES BONO</vt:lpstr>
      <vt:lpstr>AQUECEDORES OMV</vt:lpstr>
      <vt:lpstr>CARACTERÍSTICAS OMV</vt:lpstr>
      <vt:lpstr>OPÇÕES DE ALTA EFICIÊNCIA</vt:lpstr>
      <vt:lpstr>AQUECEDORES OMP</vt:lpstr>
      <vt:lpstr>CALDERAS MULTI-TUBULARES </vt:lpstr>
      <vt:lpstr>CONTROLES</vt:lpstr>
      <vt:lpstr>ALGUMAS REFERÊNCIAS </vt:lpstr>
      <vt:lpstr>INKA CROPS - PERÚ</vt:lpstr>
      <vt:lpstr>SUTSA PRINT - MÉXICO</vt:lpstr>
      <vt:lpstr>ESBELT - ESPANHA</vt:lpstr>
      <vt:lpstr>PASTAS ROMERO - ESPANHA</vt:lpstr>
      <vt:lpstr>NORTHERN TEXTILES - HONDURAS</vt:lpstr>
      <vt:lpstr>AMPEREX TECHNOLOGIES – CHINA</vt:lpstr>
      <vt:lpstr>REPRESENTANTE COMERCIAL NO BRASIL: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Pino Tritto</dc:creator>
  <cp:lastModifiedBy>Ciro Brescancini</cp:lastModifiedBy>
  <cp:revision>104</cp:revision>
  <dcterms:created xsi:type="dcterms:W3CDTF">2018-08-28T08:18:11Z</dcterms:created>
  <dcterms:modified xsi:type="dcterms:W3CDTF">2024-10-31T12:01:30Z</dcterms:modified>
</cp:coreProperties>
</file>